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7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>
      <p:cViewPr>
        <p:scale>
          <a:sx n="50" d="100"/>
          <a:sy n="50" d="100"/>
        </p:scale>
        <p:origin x="1998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73AE-B5D0-4579-98F0-D5F61B2C892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51C0-D207-4DE2-8DCD-F334EFBD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774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73AE-B5D0-4579-98F0-D5F61B2C892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51C0-D207-4DE2-8DCD-F334EFBD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55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73AE-B5D0-4579-98F0-D5F61B2C892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51C0-D207-4DE2-8DCD-F334EFBD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30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73AE-B5D0-4579-98F0-D5F61B2C892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51C0-D207-4DE2-8DCD-F334EFBD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183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73AE-B5D0-4579-98F0-D5F61B2C892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51C0-D207-4DE2-8DCD-F334EFBD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53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73AE-B5D0-4579-98F0-D5F61B2C892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51C0-D207-4DE2-8DCD-F334EFBD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901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73AE-B5D0-4579-98F0-D5F61B2C892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51C0-D207-4DE2-8DCD-F334EFBD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80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73AE-B5D0-4579-98F0-D5F61B2C892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51C0-D207-4DE2-8DCD-F334EFBD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08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73AE-B5D0-4579-98F0-D5F61B2C892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51C0-D207-4DE2-8DCD-F334EFBD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7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73AE-B5D0-4579-98F0-D5F61B2C892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51C0-D207-4DE2-8DCD-F334EFBD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1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73AE-B5D0-4579-98F0-D5F61B2C892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51C0-D207-4DE2-8DCD-F334EFBD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9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B73AE-B5D0-4579-98F0-D5F61B2C892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351C0-D207-4DE2-8DCD-F334EFBDA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684" y="3106943"/>
            <a:ext cx="4992633" cy="113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83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821" y="0"/>
            <a:ext cx="10287000" cy="6858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257" y="0"/>
            <a:ext cx="6093743" cy="6858000"/>
          </a:xfrm>
          <a:prstGeom prst="rect">
            <a:avLst/>
          </a:prstGeom>
          <a:solidFill>
            <a:srgbClr val="197BB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9" y="0"/>
            <a:ext cx="12187486" cy="6858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41846" y="2734211"/>
            <a:ext cx="39159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Bold" panose="00000800000000000000" pitchFamily="2" charset="0"/>
              </a:rPr>
              <a:t>"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Bold" panose="00000800000000000000" pitchFamily="2" charset="0"/>
              </a:rPr>
              <a:t>Polymart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Bold" panose="00000800000000000000" pitchFamily="2" charset="0"/>
              </a:rPr>
              <a:t>" MMC 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– 2015-ci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ildə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Azərbaycanda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təsis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edilmiş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plastik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boru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və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fitinq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istehsalı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üzrə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ixtisaslaşmış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qabaqcıl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şirkətdir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. "P-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Plast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"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markası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adı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altında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HDPE, U-PVC, PVC, PERT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və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koruqe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(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qofralı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)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boruların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istehsalını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həyata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keçirir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.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Məhsulları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həm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yerli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bazarda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satılır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həm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də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Gürcüstan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Rusiya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və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Qazaxıstan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kimi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xarici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ölkələrə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ixrac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edilir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.</a:t>
            </a:r>
            <a:endParaRPr lang="en-US" sz="1600" dirty="0">
              <a:solidFill>
                <a:schemeClr val="bg1"/>
              </a:solidFill>
              <a:latin typeface="Helvetica "/>
              <a:ea typeface="Helvetica Neue" panose="02000503000000020004" pitchFamily="50" charset="0"/>
              <a:cs typeface="Poppins Light" panose="00000400000000000000" pitchFamily="2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95" y="1464676"/>
            <a:ext cx="1003425" cy="10039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71023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5919441" y="2558212"/>
            <a:ext cx="392725" cy="141688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2257" y="0"/>
            <a:ext cx="6093743" cy="6858000"/>
          </a:xfrm>
          <a:prstGeom prst="rect">
            <a:avLst/>
          </a:prstGeom>
          <a:solidFill>
            <a:srgbClr val="197BB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" y="0"/>
            <a:ext cx="12187486" cy="68580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13174" y="4974405"/>
            <a:ext cx="5338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Helvetica bold"/>
                <a:ea typeface="Helvetica Neue" panose="02000503000000020004" pitchFamily="50" charset="0"/>
                <a:cs typeface="Poppins Bold" panose="00000800000000000000" pitchFamily="2" charset="0"/>
              </a:rPr>
              <a:t>P-PLAST </a:t>
            </a:r>
            <a:r>
              <a:rPr lang="en-US" sz="2000" dirty="0" err="1" smtClean="0">
                <a:solidFill>
                  <a:schemeClr val="bg1"/>
                </a:solidFill>
                <a:latin typeface="Helvetica bold"/>
                <a:ea typeface="Helvetica Neue" panose="02000503000000020004" pitchFamily="50" charset="0"/>
                <a:cs typeface="Poppins Bold" panose="00000800000000000000" pitchFamily="2" charset="0"/>
              </a:rPr>
              <a:t>Polietilen</a:t>
            </a:r>
            <a:r>
              <a:rPr lang="en-US" sz="2000" dirty="0" smtClean="0">
                <a:solidFill>
                  <a:schemeClr val="bg1"/>
                </a:solidFill>
                <a:latin typeface="Helvetica bold"/>
                <a:ea typeface="Helvetica Neue" panose="02000503000000020004" pitchFamily="50" charset="0"/>
                <a:cs typeface="Poppins Bold" panose="00000800000000000000" pitchFamily="2" charset="0"/>
              </a:rPr>
              <a:t> (HDPE) </a:t>
            </a:r>
            <a:r>
              <a:rPr lang="en-US" sz="2000" dirty="0" err="1" smtClean="0">
                <a:solidFill>
                  <a:schemeClr val="bg1"/>
                </a:solidFill>
                <a:latin typeface="Helvetica bold"/>
                <a:ea typeface="Helvetica Neue" panose="02000503000000020004" pitchFamily="50" charset="0"/>
                <a:cs typeface="Poppins Bold" panose="00000800000000000000" pitchFamily="2" charset="0"/>
              </a:rPr>
              <a:t>Borular</a:t>
            </a:r>
            <a:endParaRPr lang="en-US" sz="2000" dirty="0">
              <a:solidFill>
                <a:schemeClr val="bg1"/>
              </a:solidFill>
              <a:latin typeface="Helvetica bold"/>
              <a:ea typeface="Helvetica Neue" panose="02000503000000020004" pitchFamily="50" charset="0"/>
              <a:cs typeface="Poppins Bold" panose="0000080000000000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13174" y="5477346"/>
            <a:ext cx="49875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Təzyiqli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su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sistemləri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üçün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ən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etibarlı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seçimlərdən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biridir</a:t>
            </a:r>
            <a:r>
              <a:rPr lang="en-US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. </a:t>
            </a:r>
            <a:endParaRPr lang="az-Latn-AZ" sz="1600" dirty="0" smtClean="0">
              <a:solidFill>
                <a:schemeClr val="bg1"/>
              </a:solidFill>
              <a:latin typeface="Helvetica "/>
              <a:ea typeface="Helvetica Neue" panose="02000503000000020004" pitchFamily="50" charset="0"/>
              <a:cs typeface="Poppins Light" panose="00000400000000000000" pitchFamily="2" charset="0"/>
            </a:endParaRPr>
          </a:p>
          <a:p>
            <a:r>
              <a:rPr lang="az-Latn-AZ" sz="1600" dirty="0" smtClean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Dn 20-dən dn 1000-ə qədər  standartlara uyğunistehsal olunur.</a:t>
            </a:r>
            <a:endParaRPr lang="en-US" sz="1600" dirty="0">
              <a:solidFill>
                <a:schemeClr val="bg1"/>
              </a:solidFill>
              <a:latin typeface="Helvetica "/>
              <a:ea typeface="Helvetica Neue" panose="02000503000000020004" pitchFamily="50" charset="0"/>
              <a:cs typeface="Poppins Light" panose="000004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94342" y="3689739"/>
            <a:ext cx="2294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chemeClr val="bg1">
                    <a:alpha val="16000"/>
                  </a:schemeClr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01</a:t>
            </a:r>
            <a:endParaRPr lang="en-US" sz="8800" dirty="0">
              <a:solidFill>
                <a:schemeClr val="bg1">
                  <a:alpha val="16000"/>
                </a:schemeClr>
              </a:solidFill>
              <a:latin typeface="Helvetica "/>
              <a:ea typeface="Helvetica Neue" panose="02000503000000020004" pitchFamily="50" charset="0"/>
              <a:cs typeface="Poppins Light" panose="000004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969659" y="234255"/>
            <a:ext cx="2294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197BBD">
                    <a:alpha val="27000"/>
                  </a:srgbClr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02</a:t>
            </a:r>
            <a:endParaRPr lang="en-US" sz="8800" dirty="0">
              <a:solidFill>
                <a:srgbClr val="197BBD">
                  <a:alpha val="27000"/>
                </a:srgbClr>
              </a:solidFill>
              <a:latin typeface="Helvetica "/>
              <a:ea typeface="Helvetica Neue" panose="02000503000000020004" pitchFamily="50" charset="0"/>
              <a:cs typeface="Poppins Light" panose="00000400000000000000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969659" y="1680805"/>
            <a:ext cx="5338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197BBD"/>
                </a:solidFill>
                <a:latin typeface="Helvetica bold"/>
                <a:ea typeface="Helvetica Neue" panose="02000503000000020004" pitchFamily="50" charset="0"/>
                <a:cs typeface="Poppins Bold" panose="00000800000000000000" pitchFamily="2" charset="0"/>
              </a:rPr>
              <a:t>P-PLAST</a:t>
            </a:r>
            <a:r>
              <a:rPr lang="en-US" sz="2000" b="1" dirty="0">
                <a:solidFill>
                  <a:srgbClr val="197BBD"/>
                </a:solidFill>
                <a:latin typeface="Helvetica bold"/>
                <a:ea typeface="Helvetica Neue" panose="02000503000000020004" pitchFamily="50" charset="0"/>
              </a:rPr>
              <a:t> </a:t>
            </a:r>
            <a:r>
              <a:rPr lang="en-US" sz="2000" b="1" dirty="0" err="1">
                <a:solidFill>
                  <a:srgbClr val="197BBD"/>
                </a:solidFill>
                <a:latin typeface="Helvetica bold"/>
                <a:ea typeface="Helvetica Neue" panose="02000503000000020004" pitchFamily="50" charset="0"/>
              </a:rPr>
              <a:t>Sondaj</a:t>
            </a:r>
            <a:r>
              <a:rPr lang="en-US" sz="2000" b="1" dirty="0">
                <a:solidFill>
                  <a:srgbClr val="197BBD"/>
                </a:solidFill>
                <a:latin typeface="Helvetica bold"/>
                <a:ea typeface="Helvetica Neue" panose="02000503000000020004" pitchFamily="50" charset="0"/>
              </a:rPr>
              <a:t> </a:t>
            </a:r>
            <a:r>
              <a:rPr lang="en-US" sz="2000" b="1" dirty="0" err="1">
                <a:solidFill>
                  <a:srgbClr val="197BBD"/>
                </a:solidFill>
                <a:latin typeface="Helvetica bold"/>
                <a:ea typeface="Helvetica Neue" panose="02000503000000020004" pitchFamily="50" charset="0"/>
              </a:rPr>
              <a:t>Boruları</a:t>
            </a:r>
            <a:endParaRPr lang="en-US" sz="2000" dirty="0">
              <a:solidFill>
                <a:srgbClr val="197BBD"/>
              </a:solidFill>
              <a:latin typeface="Helvetica bold"/>
              <a:ea typeface="Helvetica Neue" panose="02000503000000020004" pitchFamily="50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969659" y="2183746"/>
            <a:ext cx="4695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1600" dirty="0" smtClean="0">
                <a:solidFill>
                  <a:srgbClr val="197BBD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Alternativi olan polad borulardan daha yüngül və asan quraşdırıla bilir.</a:t>
            </a:r>
            <a:endParaRPr lang="en-US" sz="1600" dirty="0">
              <a:solidFill>
                <a:srgbClr val="197BBD"/>
              </a:solidFill>
              <a:latin typeface="Helvetica "/>
              <a:ea typeface="Helvetica Neue" panose="02000503000000020004" pitchFamily="50" charset="0"/>
              <a:cs typeface="Poppins Light" panose="00000400000000000000" pitchFamily="2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-984120" y="485379"/>
            <a:ext cx="3332860" cy="3332860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2274" y="981189"/>
            <a:ext cx="3987962" cy="2405114"/>
          </a:xfrm>
          <a:prstGeom prst="rect">
            <a:avLst/>
          </a:prstGeom>
        </p:spPr>
      </p:pic>
      <p:sp>
        <p:nvSpPr>
          <p:cNvPr id="56" name="Oval 55"/>
          <p:cNvSpPr/>
          <p:nvPr/>
        </p:nvSpPr>
        <p:spPr>
          <a:xfrm>
            <a:off x="7223049" y="4714094"/>
            <a:ext cx="4188645" cy="4188645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172" y="3310718"/>
            <a:ext cx="3523397" cy="352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60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4" grpId="0" animBg="1"/>
      <p:bldP spid="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5919441" y="2558212"/>
            <a:ext cx="392725" cy="141688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3743" cy="6858000"/>
          </a:xfrm>
          <a:prstGeom prst="rect">
            <a:avLst/>
          </a:prstGeom>
          <a:solidFill>
            <a:srgbClr val="197BB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77757" y="234255"/>
            <a:ext cx="2294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chemeClr val="bg1">
                    <a:alpha val="27000"/>
                  </a:schemeClr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03</a:t>
            </a:r>
            <a:endParaRPr lang="en-US" sz="8800" dirty="0">
              <a:solidFill>
                <a:schemeClr val="bg1">
                  <a:alpha val="27000"/>
                </a:schemeClr>
              </a:solidFill>
              <a:latin typeface="Helvetica "/>
              <a:ea typeface="Helvetica Neue" panose="02000503000000020004" pitchFamily="50" charset="0"/>
              <a:cs typeface="Poppins Light" panose="00000400000000000000" pitchFamily="2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26258" y="1680805"/>
            <a:ext cx="5338916" cy="1333938"/>
            <a:chOff x="6709174" y="1680805"/>
            <a:chExt cx="5338916" cy="1333938"/>
          </a:xfrm>
        </p:grpSpPr>
        <p:sp>
          <p:nvSpPr>
            <p:cNvPr id="26" name="TextBox 25"/>
            <p:cNvSpPr txBox="1"/>
            <p:nvPr/>
          </p:nvSpPr>
          <p:spPr>
            <a:xfrm>
              <a:off x="6709174" y="1680805"/>
              <a:ext cx="53389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P-PLAST </a:t>
              </a:r>
              <a:r>
                <a:rPr lang="en-US" sz="2000" b="1" dirty="0" err="1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Qofralı</a:t>
              </a:r>
              <a:r>
                <a:rPr lang="en-US" sz="2000" b="1" dirty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(</a:t>
              </a:r>
              <a:r>
                <a:rPr lang="en-US" sz="2000" b="1" dirty="0" err="1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Koruqe</a:t>
              </a:r>
              <a:r>
                <a:rPr lang="en-US" sz="2000" b="1" dirty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) </a:t>
              </a:r>
              <a:r>
                <a:rPr lang="en-US" sz="2000" b="1" dirty="0" err="1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Borular</a:t>
              </a:r>
              <a:endParaRPr lang="en-US" sz="2000" dirty="0">
                <a:solidFill>
                  <a:schemeClr val="bg1"/>
                </a:solidFill>
                <a:latin typeface="Helvetica bold"/>
                <a:ea typeface="Helvetica Neue" panose="02000503000000020004" pitchFamily="50" charset="0"/>
                <a:cs typeface="Poppins Bold" panose="00000800000000000000" pitchFamily="2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709174" y="2183746"/>
              <a:ext cx="46954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Kanalizasiya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xəttləri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,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yeraltı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drenaj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sistemləri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,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yağış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sularının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təmizlənməsi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və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kabel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xəttlərinin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mühafizəsi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üçün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idealdır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.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853084" y="5347313"/>
            <a:ext cx="5338916" cy="1139210"/>
            <a:chOff x="613174" y="1703665"/>
            <a:chExt cx="5338916" cy="1139210"/>
          </a:xfrm>
        </p:grpSpPr>
        <p:sp>
          <p:nvSpPr>
            <p:cNvPr id="29" name="TextBox 28"/>
            <p:cNvSpPr txBox="1"/>
            <p:nvPr/>
          </p:nvSpPr>
          <p:spPr>
            <a:xfrm>
              <a:off x="613174" y="1703665"/>
              <a:ext cx="53389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P-PLAST PVC </a:t>
              </a:r>
              <a:r>
                <a:rPr lang="en-US" sz="2000" b="1" dirty="0" err="1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Tullantı</a:t>
              </a:r>
              <a:r>
                <a:rPr lang="en-US" sz="2000" b="1" dirty="0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  <a:endParaRPr lang="en-US" sz="2000" b="1" dirty="0" smtClean="0">
                <a:solidFill>
                  <a:srgbClr val="197BBD"/>
                </a:solidFill>
                <a:latin typeface="Helvetica bold"/>
                <a:ea typeface="Helvetica Neue" panose="02000503000000020004" pitchFamily="50" charset="0"/>
                <a:cs typeface="Poppins Bold" panose="00000800000000000000" pitchFamily="2" charset="0"/>
              </a:endParaRPr>
            </a:p>
            <a:p>
              <a:r>
                <a:rPr lang="en-US" sz="2000" b="1" dirty="0" smtClean="0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Su </a:t>
              </a:r>
              <a:r>
                <a:rPr lang="en-US" sz="2000" b="1" dirty="0" err="1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Boruları</a:t>
              </a:r>
              <a:r>
                <a:rPr lang="en-US" sz="2000" b="1" dirty="0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  <a:r>
                <a:rPr lang="en-US" sz="2000" b="1" dirty="0" err="1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və</a:t>
              </a:r>
              <a:r>
                <a:rPr lang="en-US" sz="2000" b="1" dirty="0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  <a:r>
                <a:rPr lang="en-US" sz="2000" b="1" dirty="0" err="1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Fitinqləri</a:t>
              </a:r>
              <a:endParaRPr lang="en-US" sz="2000" dirty="0">
                <a:solidFill>
                  <a:srgbClr val="197BBD"/>
                </a:solidFill>
                <a:latin typeface="Helvetica bold"/>
                <a:ea typeface="Helvetica Neue" panose="02000503000000020004" pitchFamily="50" charset="0"/>
                <a:cs typeface="Poppins Bold" panose="00000800000000000000" pitchFamily="2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13174" y="2504321"/>
              <a:ext cx="51018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Ekoloji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təmiz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və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iqtisadi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cəhətdən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sərfəli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seçimdir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.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6853084" y="3900763"/>
            <a:ext cx="2294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197BBD">
                    <a:alpha val="27000"/>
                  </a:srgbClr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04</a:t>
            </a:r>
            <a:endParaRPr lang="en-US" sz="8800" dirty="0">
              <a:solidFill>
                <a:srgbClr val="197BBD">
                  <a:alpha val="27000"/>
                </a:srgbClr>
              </a:solidFill>
              <a:latin typeface="Helvetica "/>
              <a:ea typeface="Helvetica Neue" panose="02000503000000020004" pitchFamily="50" charset="0"/>
              <a:cs typeface="Poppins Light" panose="00000400000000000000" pitchFamily="2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-971101" y="3361610"/>
            <a:ext cx="3097716" cy="3097716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45359" y="2349248"/>
            <a:ext cx="5338916" cy="5212347"/>
          </a:xfrm>
          <a:prstGeom prst="rect">
            <a:avLst/>
          </a:prstGeom>
        </p:spPr>
      </p:pic>
      <p:sp>
        <p:nvSpPr>
          <p:cNvPr id="39" name="Oval 38"/>
          <p:cNvSpPr/>
          <p:nvPr/>
        </p:nvSpPr>
        <p:spPr>
          <a:xfrm>
            <a:off x="7048549" y="-2078298"/>
            <a:ext cx="4188645" cy="4188645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58" y="374948"/>
            <a:ext cx="3290425" cy="341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5537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4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5919441" y="2558212"/>
            <a:ext cx="392725" cy="141688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/>
          <p:cNvSpPr/>
          <p:nvPr/>
        </p:nvSpPr>
        <p:spPr>
          <a:xfrm>
            <a:off x="2257" y="0"/>
            <a:ext cx="6093743" cy="6858000"/>
          </a:xfrm>
          <a:prstGeom prst="rect">
            <a:avLst/>
          </a:prstGeom>
          <a:solidFill>
            <a:srgbClr val="197BB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" y="0"/>
            <a:ext cx="12189743" cy="685927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379670" y="1566799"/>
            <a:ext cx="5338916" cy="1320375"/>
            <a:chOff x="613174" y="1566799"/>
            <a:chExt cx="5338916" cy="1320375"/>
          </a:xfrm>
        </p:grpSpPr>
        <p:sp>
          <p:nvSpPr>
            <p:cNvPr id="11" name="TextBox 10"/>
            <p:cNvSpPr txBox="1"/>
            <p:nvPr/>
          </p:nvSpPr>
          <p:spPr>
            <a:xfrm>
              <a:off x="613174" y="1566799"/>
              <a:ext cx="53389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P-PLAST PVC </a:t>
              </a:r>
              <a:r>
                <a:rPr lang="en-US" sz="2000" b="1" dirty="0" err="1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Təzyiqli</a:t>
              </a:r>
              <a:r>
                <a:rPr lang="en-US" sz="2000" b="1" dirty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Borular</a:t>
              </a:r>
              <a:r>
                <a:rPr lang="en-US" sz="2000" b="1" dirty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və</a:t>
              </a:r>
              <a:r>
                <a:rPr lang="en-US" sz="2000" b="1" dirty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Fitinqlər</a:t>
              </a:r>
              <a:endParaRPr lang="en-US" sz="2000" dirty="0">
                <a:solidFill>
                  <a:schemeClr val="bg1"/>
                </a:solidFill>
                <a:latin typeface="Helvetica bold"/>
                <a:ea typeface="Helvetica Neue" panose="02000503000000020004" pitchFamily="50" charset="0"/>
                <a:cs typeface="Poppins Bold" panose="00000800000000000000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13174" y="2056177"/>
              <a:ext cx="51018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Həm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xarici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zərbələrə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davamlılığa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,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həm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tez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quraşdırıla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bilən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yüngül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materiala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,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həm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də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maksimum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axın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səmərəliliyini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təmin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edən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səth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quruluşuna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sahibdir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.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79670" y="257115"/>
            <a:ext cx="2294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chemeClr val="bg1">
                    <a:alpha val="16000"/>
                  </a:schemeClr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05</a:t>
            </a:r>
            <a:endParaRPr lang="en-US" sz="8800" dirty="0">
              <a:solidFill>
                <a:schemeClr val="bg1">
                  <a:alpha val="16000"/>
                </a:schemeClr>
              </a:solidFill>
              <a:latin typeface="Helvetica "/>
              <a:ea typeface="Helvetica Neue" panose="02000503000000020004" pitchFamily="50" charset="0"/>
              <a:cs typeface="Poppins Light" panose="00000400000000000000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454186" y="4058130"/>
            <a:ext cx="5592825" cy="2327901"/>
            <a:chOff x="6454186" y="4058130"/>
            <a:chExt cx="5592825" cy="2327901"/>
          </a:xfrm>
        </p:grpSpPr>
        <p:sp>
          <p:nvSpPr>
            <p:cNvPr id="21" name="TextBox 20"/>
            <p:cNvSpPr txBox="1"/>
            <p:nvPr/>
          </p:nvSpPr>
          <p:spPr>
            <a:xfrm>
              <a:off x="6555695" y="5347312"/>
              <a:ext cx="54913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P-PLAST PE-Metal </a:t>
              </a:r>
              <a:r>
                <a:rPr lang="en-US" sz="2000" b="1" dirty="0" err="1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Keçidləri</a:t>
              </a:r>
              <a:r>
                <a:rPr lang="en-US" sz="2000" dirty="0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555695" y="5801256"/>
              <a:ext cx="52474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Polietilen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plastik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boruların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metal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hissələrlə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səmərəli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və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sızdırmaz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şəkildə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birləşdirilməsini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təmin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edir</a:t>
              </a:r>
              <a:r>
                <a:rPr lang="en-US" sz="1600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. 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454186" y="4058130"/>
              <a:ext cx="229428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dirty="0" smtClean="0">
                  <a:solidFill>
                    <a:srgbClr val="197BBD">
                      <a:alpha val="27000"/>
                    </a:srgbClr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06</a:t>
              </a:r>
              <a:endParaRPr lang="en-US" sz="8800" dirty="0">
                <a:solidFill>
                  <a:srgbClr val="197BBD">
                    <a:alpha val="27000"/>
                  </a:srgbClr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endParaRPr>
            </a:p>
          </p:txBody>
        </p:sp>
      </p:grpSp>
      <p:sp>
        <p:nvSpPr>
          <p:cNvPr id="30" name="Oval 29"/>
          <p:cNvSpPr/>
          <p:nvPr/>
        </p:nvSpPr>
        <p:spPr>
          <a:xfrm>
            <a:off x="-971101" y="3361610"/>
            <a:ext cx="3097716" cy="3097716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" y="3807440"/>
            <a:ext cx="4931693" cy="2827173"/>
          </a:xfrm>
          <a:prstGeom prst="rect">
            <a:avLst/>
          </a:prstGeom>
        </p:spPr>
      </p:pic>
      <p:sp>
        <p:nvSpPr>
          <p:cNvPr id="32" name="Oval 31"/>
          <p:cNvSpPr/>
          <p:nvPr/>
        </p:nvSpPr>
        <p:spPr>
          <a:xfrm>
            <a:off x="8348334" y="1656772"/>
            <a:ext cx="3097716" cy="3097716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997">
            <a:off x="8947821" y="1074961"/>
            <a:ext cx="1636257" cy="291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45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0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5881341" y="2558212"/>
            <a:ext cx="392725" cy="141688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4"/>
          <p:cNvSpPr/>
          <p:nvPr/>
        </p:nvSpPr>
        <p:spPr>
          <a:xfrm flipH="1">
            <a:off x="6098257" y="0"/>
            <a:ext cx="6093743" cy="6858000"/>
          </a:xfrm>
          <a:prstGeom prst="rect">
            <a:avLst/>
          </a:prstGeom>
          <a:solidFill>
            <a:srgbClr val="197BBD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57" y="0"/>
            <a:ext cx="12189743" cy="685927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6709174" y="1630286"/>
            <a:ext cx="5338916" cy="1396772"/>
            <a:chOff x="613174" y="1630286"/>
            <a:chExt cx="5338916" cy="1396772"/>
          </a:xfrm>
        </p:grpSpPr>
        <p:sp>
          <p:nvSpPr>
            <p:cNvPr id="7" name="TextBox 6"/>
            <p:cNvSpPr txBox="1"/>
            <p:nvPr/>
          </p:nvSpPr>
          <p:spPr>
            <a:xfrm>
              <a:off x="613174" y="1630286"/>
              <a:ext cx="53389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Metal </a:t>
              </a:r>
              <a:r>
                <a:rPr lang="en-US" sz="2000" b="1" dirty="0" err="1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siyirtmə</a:t>
              </a:r>
              <a:r>
                <a:rPr lang="en-US" sz="2000" b="1" dirty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və</a:t>
              </a:r>
              <a:r>
                <a:rPr lang="en-US" sz="2000" b="1" dirty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demontaj</a:t>
              </a:r>
              <a:r>
                <a:rPr lang="en-US" sz="2000" b="1" dirty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hissələri</a:t>
              </a:r>
              <a:endParaRPr lang="en-US" sz="2000" dirty="0">
                <a:solidFill>
                  <a:schemeClr val="bg1"/>
                </a:solidFill>
                <a:latin typeface="Helvetica bold"/>
                <a:ea typeface="Helvetica Neue" panose="02000503000000020004" pitchFamily="50" charset="0"/>
                <a:cs typeface="Poppins Bold" panose="00000800000000000000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3174" y="2196061"/>
              <a:ext cx="51018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Su,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qaz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və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digər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maye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sistemlərində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axını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idarə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etmək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və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texniki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xidmət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zamanı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boru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sistemlərinin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sökülüb-yığılmasını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asanlaşdırmaq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üçün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istifadə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olunur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.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709174" y="257115"/>
            <a:ext cx="2294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chemeClr val="bg1">
                    <a:alpha val="16000"/>
                  </a:schemeClr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08</a:t>
            </a:r>
            <a:endParaRPr lang="en-US" sz="8800" dirty="0">
              <a:solidFill>
                <a:schemeClr val="bg1">
                  <a:alpha val="16000"/>
                </a:schemeClr>
              </a:solidFill>
              <a:latin typeface="Helvetica "/>
              <a:ea typeface="Helvetica Neue" panose="02000503000000020004" pitchFamily="50" charset="0"/>
              <a:cs typeface="Poppins Light" panose="000004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0392" y="4772620"/>
            <a:ext cx="5491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197BBD"/>
                </a:solidFill>
                <a:latin typeface="Helvetica bold"/>
              </a:rPr>
              <a:t>Polietilen</a:t>
            </a:r>
            <a:r>
              <a:rPr lang="en-US" sz="2000" b="1" dirty="0">
                <a:solidFill>
                  <a:srgbClr val="197BBD"/>
                </a:solidFill>
                <a:latin typeface="Helvetica bold"/>
              </a:rPr>
              <a:t> (HDPE) </a:t>
            </a:r>
            <a:r>
              <a:rPr lang="en-US" sz="2000" b="1" dirty="0" err="1">
                <a:solidFill>
                  <a:srgbClr val="197BBD"/>
                </a:solidFill>
                <a:latin typeface="Helvetica bold"/>
              </a:rPr>
              <a:t>və</a:t>
            </a:r>
            <a:r>
              <a:rPr lang="en-US" sz="2000" b="1" dirty="0">
                <a:solidFill>
                  <a:srgbClr val="197BBD"/>
                </a:solidFill>
                <a:latin typeface="Helvetica bold"/>
              </a:rPr>
              <a:t> </a:t>
            </a:r>
            <a:r>
              <a:rPr lang="en-US" sz="2000" b="1" dirty="0" err="1">
                <a:solidFill>
                  <a:srgbClr val="197BBD"/>
                </a:solidFill>
                <a:latin typeface="Helvetica bold"/>
              </a:rPr>
              <a:t>Elektrofüzyon</a:t>
            </a:r>
            <a:r>
              <a:rPr lang="en-US" sz="2000" b="1" dirty="0">
                <a:solidFill>
                  <a:srgbClr val="197BBD"/>
                </a:solidFill>
                <a:latin typeface="Helvetica bold"/>
              </a:rPr>
              <a:t> </a:t>
            </a:r>
            <a:r>
              <a:rPr lang="en-US" sz="2000" b="1" dirty="0" err="1">
                <a:solidFill>
                  <a:srgbClr val="197BBD"/>
                </a:solidFill>
                <a:latin typeface="Helvetica bold"/>
              </a:rPr>
              <a:t>Fitinqlər</a:t>
            </a:r>
            <a:endParaRPr lang="en-US" sz="2000" dirty="0">
              <a:solidFill>
                <a:srgbClr val="197BBD"/>
              </a:solidFill>
              <a:latin typeface="Helvetica bold"/>
              <a:ea typeface="Helvetica Neue" panose="02000503000000020004" pitchFamily="5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0392" y="5354280"/>
            <a:ext cx="52474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HDPE </a:t>
            </a:r>
            <a:r>
              <a:rPr lang="en-US" sz="1600" b="1" dirty="0" err="1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Fitinqlər</a:t>
            </a:r>
            <a:r>
              <a:rPr lang="en-US" sz="1600" b="1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:</a:t>
            </a:r>
            <a:r>
              <a:rPr lang="en-US" sz="1600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Alın</a:t>
            </a:r>
            <a:r>
              <a:rPr lang="en-US" sz="1600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qaynağı</a:t>
            </a:r>
            <a:r>
              <a:rPr lang="en-US" sz="1600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aparatları</a:t>
            </a:r>
            <a:r>
              <a:rPr lang="en-US" sz="1600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vasitəsilə</a:t>
            </a:r>
            <a:r>
              <a:rPr lang="en-US" sz="1600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birləşdirilir</a:t>
            </a:r>
            <a:r>
              <a:rPr lang="en-US" sz="1600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.</a:t>
            </a:r>
          </a:p>
          <a:p>
            <a:endParaRPr lang="az-Latn-AZ" sz="1600" b="1" dirty="0" smtClean="0">
              <a:solidFill>
                <a:srgbClr val="197BBD"/>
              </a:solidFill>
              <a:latin typeface="Helvetica "/>
              <a:cs typeface="Poppins Light" panose="00000400000000000000" pitchFamily="2" charset="0"/>
            </a:endParaRPr>
          </a:p>
          <a:p>
            <a:r>
              <a:rPr lang="en-US" sz="1600" b="1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EF </a:t>
            </a:r>
            <a:r>
              <a:rPr lang="en-US" sz="1600" b="1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(</a:t>
            </a:r>
            <a:r>
              <a:rPr lang="en-US" sz="1600" b="1" dirty="0" err="1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elektrofüzyon</a:t>
            </a:r>
            <a:r>
              <a:rPr lang="en-US" sz="1600" b="1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) </a:t>
            </a:r>
            <a:r>
              <a:rPr lang="en-US" sz="1600" b="1" dirty="0" err="1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Fitinqlər</a:t>
            </a:r>
            <a:r>
              <a:rPr lang="en-US" sz="1600" b="1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:</a:t>
            </a:r>
            <a:r>
              <a:rPr lang="en-US" sz="1600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Xüsusi</a:t>
            </a:r>
            <a:r>
              <a:rPr lang="en-US" sz="1600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elektrofüzyon</a:t>
            </a:r>
            <a:r>
              <a:rPr lang="en-US" sz="1600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qaynaq</a:t>
            </a:r>
            <a:r>
              <a:rPr lang="en-US" sz="1600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aparatları</a:t>
            </a:r>
            <a:r>
              <a:rPr lang="en-US" sz="1600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ilə</a:t>
            </a:r>
            <a:r>
              <a:rPr lang="en-US" sz="1600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quraşdırılır</a:t>
            </a:r>
            <a:r>
              <a:rPr lang="en-US" sz="1600" dirty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5761" y="3429000"/>
            <a:ext cx="2294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197BBD">
                    <a:alpha val="27000"/>
                  </a:srgbClr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07</a:t>
            </a:r>
            <a:endParaRPr lang="en-US" sz="8800" dirty="0">
              <a:solidFill>
                <a:srgbClr val="197BBD">
                  <a:alpha val="27000"/>
                </a:srgbClr>
              </a:solidFill>
              <a:latin typeface="Helvetica "/>
              <a:ea typeface="Helvetica Neue" panose="02000503000000020004" pitchFamily="50" charset="0"/>
              <a:cs typeface="Poppins Light" panose="00000400000000000000" pitchFamily="2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02641" y="-1390132"/>
            <a:ext cx="4585081" cy="4585081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976035" y="4521718"/>
            <a:ext cx="4585081" cy="4585081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52" y="-126676"/>
            <a:ext cx="4501694" cy="365852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725" y="3407330"/>
            <a:ext cx="4804391" cy="320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2632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5881341" y="2558212"/>
            <a:ext cx="392725" cy="141688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/>
          <p:cNvSpPr/>
          <p:nvPr/>
        </p:nvSpPr>
        <p:spPr>
          <a:xfrm>
            <a:off x="2257" y="0"/>
            <a:ext cx="6093743" cy="6858000"/>
          </a:xfrm>
          <a:prstGeom prst="rect">
            <a:avLst/>
          </a:prstGeom>
          <a:solidFill>
            <a:srgbClr val="197BB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743" cy="685927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03624" y="1703665"/>
            <a:ext cx="5338916" cy="1377435"/>
            <a:chOff x="613174" y="1703665"/>
            <a:chExt cx="5338916" cy="1377435"/>
          </a:xfrm>
        </p:grpSpPr>
        <p:sp>
          <p:nvSpPr>
            <p:cNvPr id="7" name="TextBox 6"/>
            <p:cNvSpPr txBox="1"/>
            <p:nvPr/>
          </p:nvSpPr>
          <p:spPr>
            <a:xfrm>
              <a:off x="613174" y="1703665"/>
              <a:ext cx="53389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Yanğın</a:t>
              </a:r>
              <a:r>
                <a:rPr lang="en-US" sz="2000" b="1" dirty="0" smtClean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əleyhinə</a:t>
              </a:r>
              <a:r>
                <a:rPr lang="en-US" sz="2000" b="1" dirty="0" smtClean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sistemlər</a:t>
              </a:r>
              <a:r>
                <a:rPr lang="en-US" sz="2000" b="1" dirty="0" smtClean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  <a:endParaRPr lang="en-US" sz="2000" dirty="0">
                <a:solidFill>
                  <a:schemeClr val="bg1"/>
                </a:solidFill>
                <a:latin typeface="Helvetica bold"/>
                <a:ea typeface="Helvetica Neue" panose="02000503000000020004" pitchFamily="50" charset="0"/>
                <a:cs typeface="Poppins Bold" panose="00000800000000000000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3174" y="2250103"/>
              <a:ext cx="51018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Binalarda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və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sənaye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obyektlərində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yanğın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təhlükəsinə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qarşı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erkən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xəbərdarlıq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,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söndürmə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və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təhlükəsiz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təxliyəni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təmin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edən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kompleks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sistemlər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.</a:t>
              </a:r>
              <a:endParaRPr lang="en-US" sz="1600" dirty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03624" y="257115"/>
            <a:ext cx="2294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chemeClr val="bg1">
                    <a:alpha val="16000"/>
                  </a:schemeClr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09</a:t>
            </a:r>
            <a:endParaRPr lang="en-US" sz="8800" dirty="0">
              <a:solidFill>
                <a:schemeClr val="bg1">
                  <a:alpha val="16000"/>
                </a:schemeClr>
              </a:solidFill>
              <a:latin typeface="Helvetica "/>
              <a:ea typeface="Helvetica Neue" panose="02000503000000020004" pitchFamily="50" charset="0"/>
              <a:cs typeface="Poppins Light" panose="000004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593079" y="3924895"/>
            <a:ext cx="5491316" cy="2154435"/>
            <a:chOff x="6555695" y="3900763"/>
            <a:chExt cx="5491316" cy="2154435"/>
          </a:xfrm>
        </p:grpSpPr>
        <p:sp>
          <p:nvSpPr>
            <p:cNvPr id="14" name="TextBox 13"/>
            <p:cNvSpPr txBox="1"/>
            <p:nvPr/>
          </p:nvSpPr>
          <p:spPr>
            <a:xfrm>
              <a:off x="6555695" y="5347312"/>
              <a:ext cx="54913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2000" b="1" dirty="0" smtClean="0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HD</a:t>
              </a:r>
              <a:r>
                <a:rPr lang="en-US" sz="2000" b="1" dirty="0" smtClean="0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PE </a:t>
              </a:r>
              <a:r>
                <a:rPr lang="az-Latn-AZ" sz="2000" b="1" dirty="0" smtClean="0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alın </a:t>
              </a:r>
              <a:r>
                <a:rPr lang="en-US" sz="2000" b="1" dirty="0" err="1" smtClean="0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qaynaq</a:t>
              </a:r>
              <a:r>
                <a:rPr lang="az-Latn-AZ" sz="2000" b="1" dirty="0" smtClean="0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və EF qaynaq</a:t>
              </a:r>
              <a:r>
                <a:rPr lang="en-US" sz="2000" b="1" dirty="0" smtClean="0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  <a:r>
                <a:rPr lang="en-US" sz="2000" b="1" dirty="0" err="1" smtClean="0">
                  <a:solidFill>
                    <a:srgbClr val="197BBD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avadanlıqları</a:t>
              </a:r>
              <a:endParaRPr lang="en-US" sz="2000" dirty="0">
                <a:solidFill>
                  <a:srgbClr val="197BBD"/>
                </a:solidFill>
                <a:latin typeface="Helvetica bold"/>
                <a:ea typeface="Helvetica Neue" panose="02000503000000020004" pitchFamily="50" charset="0"/>
                <a:cs typeface="Poppins Bold" panose="00000800000000000000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555695" y="3900763"/>
              <a:ext cx="229428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dirty="0" smtClean="0">
                  <a:solidFill>
                    <a:srgbClr val="197BBD">
                      <a:alpha val="27000"/>
                    </a:srgbClr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10</a:t>
              </a:r>
              <a:endParaRPr lang="en-US" sz="8800" dirty="0">
                <a:solidFill>
                  <a:srgbClr val="197BBD">
                    <a:alpha val="27000"/>
                  </a:srgbClr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endParaRPr>
            </a:p>
          </p:txBody>
        </p:sp>
      </p:grpSp>
      <p:sp>
        <p:nvSpPr>
          <p:cNvPr id="24" name="Oval 23"/>
          <p:cNvSpPr/>
          <p:nvPr/>
        </p:nvSpPr>
        <p:spPr>
          <a:xfrm>
            <a:off x="756587" y="4822574"/>
            <a:ext cx="4585081" cy="4585081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99" y="3550325"/>
            <a:ext cx="4257675" cy="2838450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6780004" y="-1411937"/>
            <a:ext cx="4585081" cy="4585081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079" y="955236"/>
            <a:ext cx="4958933" cy="282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74362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4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881341" y="2558212"/>
            <a:ext cx="392725" cy="141688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/>
          <p:cNvSpPr/>
          <p:nvPr/>
        </p:nvSpPr>
        <p:spPr>
          <a:xfrm flipH="1">
            <a:off x="6098257" y="0"/>
            <a:ext cx="6093743" cy="6858000"/>
          </a:xfrm>
          <a:prstGeom prst="rect">
            <a:avLst/>
          </a:prstGeom>
          <a:solidFill>
            <a:srgbClr val="197BBD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26" y="0"/>
            <a:ext cx="12471399" cy="685927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6709174" y="1703665"/>
            <a:ext cx="5338916" cy="1446550"/>
            <a:chOff x="613174" y="1703665"/>
            <a:chExt cx="5338916" cy="1446550"/>
          </a:xfrm>
        </p:grpSpPr>
        <p:sp>
          <p:nvSpPr>
            <p:cNvPr id="7" name="TextBox 6"/>
            <p:cNvSpPr txBox="1"/>
            <p:nvPr/>
          </p:nvSpPr>
          <p:spPr>
            <a:xfrm>
              <a:off x="613174" y="1703665"/>
              <a:ext cx="53389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Təmir</a:t>
              </a:r>
              <a:r>
                <a:rPr lang="en-US" sz="2000" b="1" dirty="0" smtClean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  <a:cs typeface="Poppins Bold" panose="00000800000000000000" pitchFamily="2" charset="0"/>
                </a:rPr>
                <a:t>xamutları</a:t>
              </a:r>
              <a:endParaRPr lang="en-US" sz="2000" dirty="0">
                <a:solidFill>
                  <a:schemeClr val="bg1"/>
                </a:solidFill>
                <a:latin typeface="Helvetica bold"/>
                <a:ea typeface="Helvetica Neue" panose="02000503000000020004" pitchFamily="50" charset="0"/>
                <a:cs typeface="Poppins Bold" panose="00000800000000000000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3174" y="2319218"/>
              <a:ext cx="51018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Boru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xətlərində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yaranan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sızma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,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çat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,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deşik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və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digər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lokal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zədələrin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borunu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kəsmədən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və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dəyişdirmədən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operativ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aradan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qaldırılması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üçün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nəzərdə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tutulub</a:t>
              </a:r>
              <a:r>
                <a:rPr lang="en-US" sz="1600" dirty="0" smtClean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  <a:cs typeface="Poppins Light" panose="00000400000000000000" pitchFamily="2" charset="0"/>
                </a:rPr>
                <a:t>.</a:t>
              </a:r>
              <a:endParaRPr lang="en-US" sz="1600" dirty="0">
                <a:solidFill>
                  <a:schemeClr val="bg1"/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565264" y="257115"/>
            <a:ext cx="2294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chemeClr val="bg1">
                    <a:alpha val="16000"/>
                  </a:schemeClr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12</a:t>
            </a:r>
            <a:endParaRPr lang="en-US" sz="8800" dirty="0">
              <a:solidFill>
                <a:schemeClr val="bg1">
                  <a:alpha val="16000"/>
                </a:schemeClr>
              </a:solidFill>
              <a:latin typeface="Helvetica "/>
              <a:ea typeface="Helvetica Neue" panose="02000503000000020004" pitchFamily="50" charset="0"/>
              <a:cs typeface="Poppins Light" panose="000004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6884" y="5079126"/>
            <a:ext cx="5491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rgbClr val="197BBD"/>
                </a:solidFill>
                <a:latin typeface="Helvetica bold"/>
                <a:cs typeface="Poppins Bold" panose="00000800000000000000" pitchFamily="2" charset="0"/>
              </a:rPr>
              <a:t>Quyu</a:t>
            </a:r>
            <a:r>
              <a:rPr lang="en-US" sz="2000" b="1" dirty="0" smtClean="0">
                <a:solidFill>
                  <a:srgbClr val="197BBD"/>
                </a:solidFill>
                <a:latin typeface="Helvetica bold"/>
                <a:cs typeface="Poppins Bold" panose="00000800000000000000" pitchFamily="2" charset="0"/>
              </a:rPr>
              <a:t> </a:t>
            </a:r>
            <a:r>
              <a:rPr lang="en-US" sz="2000" b="1" dirty="0" err="1" smtClean="0">
                <a:solidFill>
                  <a:srgbClr val="197BBD"/>
                </a:solidFill>
                <a:latin typeface="Helvetica bold"/>
                <a:cs typeface="Poppins Bold" panose="00000800000000000000" pitchFamily="2" charset="0"/>
              </a:rPr>
              <a:t>qapaqları</a:t>
            </a:r>
            <a:r>
              <a:rPr lang="en-US" sz="2000" b="1" dirty="0" smtClean="0">
                <a:solidFill>
                  <a:srgbClr val="197BBD"/>
                </a:solidFill>
                <a:latin typeface="Helvetica bold"/>
                <a:cs typeface="Poppins Bold" panose="00000800000000000000" pitchFamily="2" charset="0"/>
              </a:rPr>
              <a:t> </a:t>
            </a:r>
            <a:r>
              <a:rPr lang="en-US" sz="2000" b="1" dirty="0" err="1" smtClean="0">
                <a:solidFill>
                  <a:srgbClr val="197BBD"/>
                </a:solidFill>
                <a:latin typeface="Helvetica bold"/>
                <a:cs typeface="Poppins Bold" panose="00000800000000000000" pitchFamily="2" charset="0"/>
              </a:rPr>
              <a:t>və</a:t>
            </a:r>
            <a:r>
              <a:rPr lang="en-US" sz="2000" b="1" dirty="0" smtClean="0">
                <a:solidFill>
                  <a:srgbClr val="197BBD"/>
                </a:solidFill>
                <a:latin typeface="Helvetica bold"/>
                <a:cs typeface="Poppins Bold" panose="00000800000000000000" pitchFamily="2" charset="0"/>
              </a:rPr>
              <a:t> </a:t>
            </a:r>
            <a:r>
              <a:rPr lang="en-US" sz="2000" b="1" dirty="0" err="1" smtClean="0">
                <a:solidFill>
                  <a:srgbClr val="197BBD"/>
                </a:solidFill>
                <a:latin typeface="Helvetica bold"/>
                <a:cs typeface="Poppins Bold" panose="00000800000000000000" pitchFamily="2" charset="0"/>
              </a:rPr>
              <a:t>drenaj</a:t>
            </a:r>
            <a:r>
              <a:rPr lang="en-US" sz="2000" b="1" dirty="0" smtClean="0">
                <a:solidFill>
                  <a:srgbClr val="197BBD"/>
                </a:solidFill>
                <a:latin typeface="Helvetica bold"/>
                <a:cs typeface="Poppins Bold" panose="00000800000000000000" pitchFamily="2" charset="0"/>
              </a:rPr>
              <a:t> </a:t>
            </a:r>
            <a:r>
              <a:rPr lang="en-US" sz="2000" b="1" dirty="0" err="1" smtClean="0">
                <a:solidFill>
                  <a:srgbClr val="197BBD"/>
                </a:solidFill>
                <a:latin typeface="Helvetica bold"/>
                <a:cs typeface="Poppins Bold" panose="00000800000000000000" pitchFamily="2" charset="0"/>
              </a:rPr>
              <a:t>sistemləri</a:t>
            </a:r>
            <a:endParaRPr lang="en-US" sz="2000" dirty="0">
              <a:solidFill>
                <a:srgbClr val="197BBD"/>
              </a:solidFill>
              <a:latin typeface="Helvetica bold"/>
              <a:ea typeface="Helvetica Neue" panose="02000503000000020004" pitchFamily="50" charset="0"/>
              <a:cs typeface="Poppins Bold" panose="000008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6884" y="5582573"/>
            <a:ext cx="5247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Şəhər</a:t>
            </a:r>
            <a:r>
              <a:rPr lang="en-US" sz="1600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infrastrukturu</a:t>
            </a:r>
            <a:r>
              <a:rPr lang="en-US" sz="1600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, </a:t>
            </a:r>
            <a:r>
              <a:rPr lang="en-US" sz="1600" dirty="0" err="1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yol</a:t>
            </a:r>
            <a:r>
              <a:rPr lang="en-US" sz="1600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, </a:t>
            </a:r>
            <a:r>
              <a:rPr lang="en-US" sz="1600" dirty="0" err="1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su</a:t>
            </a:r>
            <a:r>
              <a:rPr lang="en-US" sz="1600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və</a:t>
            </a:r>
            <a:r>
              <a:rPr lang="en-US" sz="1600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kanalizasiya</a:t>
            </a:r>
            <a:r>
              <a:rPr lang="en-US" sz="1600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şəbəkələrinin</a:t>
            </a:r>
            <a:r>
              <a:rPr lang="en-US" sz="1600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təhlükəsizliyini</a:t>
            </a:r>
            <a:r>
              <a:rPr lang="en-US" sz="1600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və</a:t>
            </a:r>
            <a:r>
              <a:rPr lang="en-US" sz="1600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funksionallığını</a:t>
            </a:r>
            <a:r>
              <a:rPr lang="en-US" sz="1600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təmin</a:t>
            </a:r>
            <a:r>
              <a:rPr lang="en-US" sz="1600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edən</a:t>
            </a:r>
            <a:r>
              <a:rPr lang="en-US" sz="1600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mühüm</a:t>
            </a:r>
            <a:r>
              <a:rPr lang="en-US" sz="1600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 </a:t>
            </a:r>
            <a:r>
              <a:rPr lang="en-US" sz="1600" dirty="0" err="1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komponentlərdir</a:t>
            </a:r>
            <a:r>
              <a:rPr lang="en-US" sz="1600" dirty="0" smtClean="0">
                <a:solidFill>
                  <a:srgbClr val="197BBD"/>
                </a:solidFill>
                <a:latin typeface="Helvetica "/>
                <a:cs typeface="Poppins Light" panose="00000400000000000000" pitchFamily="2" charset="0"/>
              </a:rPr>
              <a:t>.</a:t>
            </a:r>
            <a:endParaRPr lang="en-US" sz="1600" dirty="0">
              <a:solidFill>
                <a:srgbClr val="197BBD"/>
              </a:solidFill>
              <a:latin typeface="Helvetica "/>
              <a:cs typeface="Poppins Light" panose="000004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2253" y="3690323"/>
            <a:ext cx="2294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197BBD">
                    <a:alpha val="27000"/>
                  </a:srgbClr>
                </a:solidFill>
                <a:latin typeface="Helvetica "/>
                <a:ea typeface="Helvetica Neue" panose="02000503000000020004" pitchFamily="50" charset="0"/>
                <a:cs typeface="Poppins Light" panose="00000400000000000000" pitchFamily="2" charset="0"/>
              </a:rPr>
              <a:t>11</a:t>
            </a:r>
            <a:endParaRPr lang="en-US" sz="8800" dirty="0">
              <a:solidFill>
                <a:srgbClr val="197BBD">
                  <a:alpha val="27000"/>
                </a:srgbClr>
              </a:solidFill>
              <a:latin typeface="Helvetica "/>
              <a:ea typeface="Helvetica Neue" panose="02000503000000020004" pitchFamily="50" charset="0"/>
              <a:cs typeface="Poppins Light" panose="00000400000000000000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02641" y="-1086198"/>
            <a:ext cx="4585081" cy="4585081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347294" y="502504"/>
            <a:ext cx="4940428" cy="3633427"/>
            <a:chOff x="347294" y="502504"/>
            <a:chExt cx="4940428" cy="363342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8904" y="502504"/>
              <a:ext cx="2268818" cy="363342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68805">
              <a:off x="347294" y="713958"/>
              <a:ext cx="2844435" cy="2844435"/>
            </a:xfrm>
            <a:prstGeom prst="rect">
              <a:avLst/>
            </a:prstGeom>
          </p:spPr>
        </p:pic>
      </p:grpSp>
      <p:sp>
        <p:nvSpPr>
          <p:cNvPr id="17" name="Oval 16"/>
          <p:cNvSpPr/>
          <p:nvPr/>
        </p:nvSpPr>
        <p:spPr>
          <a:xfrm>
            <a:off x="6976035" y="4521718"/>
            <a:ext cx="4585081" cy="4585081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600" y="3429000"/>
            <a:ext cx="5072063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483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3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кругленный прямоугольник 27"/>
          <p:cNvSpPr/>
          <p:nvPr/>
        </p:nvSpPr>
        <p:spPr>
          <a:xfrm>
            <a:off x="7920887" y="2468041"/>
            <a:ext cx="392725" cy="141688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11844" y="2507412"/>
            <a:ext cx="392725" cy="141688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ctangle 21"/>
          <p:cNvSpPr/>
          <p:nvPr/>
        </p:nvSpPr>
        <p:spPr>
          <a:xfrm>
            <a:off x="8117557" y="0"/>
            <a:ext cx="4074443" cy="6858000"/>
          </a:xfrm>
          <a:prstGeom prst="rect">
            <a:avLst/>
          </a:prstGeom>
          <a:solidFill>
            <a:srgbClr val="197BBD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57" y="0"/>
            <a:ext cx="4074443" cy="6858000"/>
          </a:xfrm>
          <a:prstGeom prst="rect">
            <a:avLst/>
          </a:prstGeom>
          <a:solidFill>
            <a:srgbClr val="197BB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416" y="0"/>
            <a:ext cx="12350616" cy="6858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03624" y="1703665"/>
            <a:ext cx="5338916" cy="1938992"/>
            <a:chOff x="613174" y="1703665"/>
            <a:chExt cx="5338916" cy="1938992"/>
          </a:xfrm>
        </p:grpSpPr>
        <p:sp>
          <p:nvSpPr>
            <p:cNvPr id="7" name="TextBox 6"/>
            <p:cNvSpPr txBox="1"/>
            <p:nvPr/>
          </p:nvSpPr>
          <p:spPr>
            <a:xfrm>
              <a:off x="613174" y="1703665"/>
              <a:ext cx="53389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</a:rPr>
                <a:t>Kaplin</a:t>
              </a:r>
              <a:r>
                <a:rPr lang="en-US" sz="2000" b="1" dirty="0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Helvetica bold"/>
                  <a:ea typeface="Helvetica Neue" panose="02000503000000020004" pitchFamily="50" charset="0"/>
                </a:rPr>
                <a:t>fitinqlər</a:t>
              </a:r>
              <a:endParaRPr lang="en-US" sz="2000" dirty="0">
                <a:solidFill>
                  <a:schemeClr val="bg1"/>
                </a:solidFill>
                <a:latin typeface="Helvetica bold"/>
                <a:ea typeface="Helvetica Neue" panose="02000503000000020004" pitchFamily="5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3174" y="2319218"/>
              <a:ext cx="273962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Boru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xətlərini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birləşdirmək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,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keçidləri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təmin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etmək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,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sistemlərin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dəyişdirilməsi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və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təmiri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üçün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istifadə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olunan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xüsusi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elementlərdir</a:t>
              </a:r>
              <a:r>
                <a:rPr lang="en-US" sz="1600" dirty="0">
                  <a:solidFill>
                    <a:schemeClr val="bg1"/>
                  </a:solidFill>
                  <a:latin typeface="Helvetica "/>
                  <a:ea typeface="Helvetica Neue" panose="02000503000000020004" pitchFamily="50" charset="0"/>
                </a:rPr>
                <a:t>.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03624" y="257115"/>
            <a:ext cx="2294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8800" dirty="0" smtClean="0">
                <a:solidFill>
                  <a:schemeClr val="bg1">
                    <a:alpha val="16000"/>
                  </a:schemeClr>
                </a:solidFill>
                <a:latin typeface="Helvetica "/>
                <a:ea typeface="Helvetica Neue" panose="02000503000000020004" pitchFamily="50" charset="0"/>
              </a:rPr>
              <a:t>13</a:t>
            </a:r>
            <a:endParaRPr lang="en-US" sz="8800" dirty="0">
              <a:solidFill>
                <a:schemeClr val="bg1">
                  <a:alpha val="16000"/>
                </a:schemeClr>
              </a:solidFill>
              <a:latin typeface="Helvetica "/>
              <a:ea typeface="Helvetica Neue" panose="02000503000000020004" pitchFamily="50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458732" y="4148936"/>
            <a:ext cx="3136076" cy="1846660"/>
            <a:chOff x="4421348" y="4124804"/>
            <a:chExt cx="3136076" cy="1846660"/>
          </a:xfrm>
        </p:grpSpPr>
        <p:sp>
          <p:nvSpPr>
            <p:cNvPr id="11" name="TextBox 10"/>
            <p:cNvSpPr txBox="1"/>
            <p:nvPr/>
          </p:nvSpPr>
          <p:spPr>
            <a:xfrm>
              <a:off x="4518814" y="5571354"/>
              <a:ext cx="30386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</a:rPr>
                <a:t>Damlama</a:t>
              </a:r>
              <a:r>
                <a:rPr lang="en-US" sz="2000" b="1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</a:rPr>
                <a:t> </a:t>
              </a:r>
              <a:r>
                <a:rPr lang="en-US" sz="2000" b="1" dirty="0" err="1" smtClean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</a:rPr>
                <a:t>borular</a:t>
              </a:r>
              <a:r>
                <a:rPr lang="az-Latn-AZ" sz="2000" b="1" dirty="0">
                  <a:solidFill>
                    <a:srgbClr val="197BBD"/>
                  </a:solidFill>
                  <a:latin typeface="Helvetica "/>
                  <a:ea typeface="Helvetica Neue" panose="02000503000000020004" pitchFamily="50" charset="0"/>
                </a:rPr>
                <a:t>ı</a:t>
              </a:r>
              <a:endParaRPr lang="en-US" sz="2000" dirty="0">
                <a:solidFill>
                  <a:srgbClr val="197BBD"/>
                </a:solidFill>
                <a:latin typeface="Helvetica "/>
                <a:ea typeface="Helvetica Neue" panose="02000503000000020004" pitchFamily="50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421348" y="4124804"/>
              <a:ext cx="229428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dirty="0" smtClean="0">
                  <a:solidFill>
                    <a:srgbClr val="197BBD">
                      <a:alpha val="27000"/>
                    </a:srgbClr>
                  </a:solidFill>
                  <a:latin typeface="Helvetica "/>
                  <a:ea typeface="Helvetica Neue" panose="02000503000000020004" pitchFamily="50" charset="0"/>
                </a:rPr>
                <a:t>14</a:t>
              </a:r>
              <a:endParaRPr lang="en-US" sz="8800" dirty="0">
                <a:solidFill>
                  <a:srgbClr val="197BBD">
                    <a:alpha val="27000"/>
                  </a:srgbClr>
                </a:solidFill>
                <a:latin typeface="Helvetica "/>
                <a:ea typeface="Helvetica Neue" panose="02000503000000020004" pitchFamily="50" charset="0"/>
              </a:endParaRPr>
            </a:p>
          </p:txBody>
        </p:sp>
      </p:grpSp>
      <p:sp>
        <p:nvSpPr>
          <p:cNvPr id="13" name="Oval 12"/>
          <p:cNvSpPr/>
          <p:nvPr/>
        </p:nvSpPr>
        <p:spPr>
          <a:xfrm>
            <a:off x="176261" y="4846893"/>
            <a:ext cx="3681515" cy="3681515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96" y="3601430"/>
            <a:ext cx="3256570" cy="3256570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4255574" y="-1173440"/>
            <a:ext cx="3680852" cy="3680852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419" y="244752"/>
            <a:ext cx="6177162" cy="411810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667759" y="1927382"/>
            <a:ext cx="2781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  <a:latin typeface="Helvetica bold"/>
              </a:rPr>
              <a:t>Nasoslar</a:t>
            </a:r>
            <a:r>
              <a:rPr lang="en-US" sz="2000" b="1" dirty="0">
                <a:solidFill>
                  <a:schemeClr val="bg1"/>
                </a:solidFill>
                <a:latin typeface="Helvetica bold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Helvetica bold"/>
              </a:rPr>
              <a:t>və</a:t>
            </a:r>
            <a:r>
              <a:rPr lang="en-US" sz="2000" b="1" dirty="0">
                <a:solidFill>
                  <a:schemeClr val="bg1"/>
                </a:solidFill>
                <a:latin typeface="Helvetica bold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Helvetica bold"/>
              </a:rPr>
              <a:t>nasos</a:t>
            </a:r>
            <a:r>
              <a:rPr lang="en-US" sz="2000" b="1" dirty="0">
                <a:solidFill>
                  <a:schemeClr val="bg1"/>
                </a:solidFill>
                <a:latin typeface="Helvetica bold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Helvetica bold"/>
              </a:rPr>
              <a:t>sistemləri</a:t>
            </a:r>
            <a:r>
              <a:rPr lang="en-US" sz="2000" b="1" dirty="0">
                <a:solidFill>
                  <a:schemeClr val="bg1"/>
                </a:solidFill>
                <a:latin typeface="Helvetica bold"/>
              </a:rPr>
              <a:t> </a:t>
            </a:r>
            <a:endParaRPr lang="en-US" sz="2000" dirty="0">
              <a:solidFill>
                <a:schemeClr val="bg1"/>
              </a:solidFill>
              <a:latin typeface="Helvetica bold"/>
              <a:ea typeface="Helvetica Neue" panose="02000503000000020004" pitchFamily="50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636252" y="476132"/>
            <a:ext cx="2294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chemeClr val="bg1">
                    <a:alpha val="27000"/>
                  </a:schemeClr>
                </a:solidFill>
                <a:latin typeface="Helvetica "/>
                <a:ea typeface="Helvetica Neue" panose="02000503000000020004" pitchFamily="50" charset="0"/>
              </a:rPr>
              <a:t>15</a:t>
            </a:r>
            <a:endParaRPr lang="en-US" sz="8800" dirty="0">
              <a:solidFill>
                <a:schemeClr val="bg1">
                  <a:alpha val="27000"/>
                </a:schemeClr>
              </a:solidFill>
              <a:latin typeface="Helvetica "/>
              <a:ea typeface="Helvetica Neue" panose="02000503000000020004" pitchFamily="50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314020" y="4607612"/>
            <a:ext cx="3681515" cy="3681515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286" y="2980937"/>
            <a:ext cx="3648422" cy="364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2894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5" grpId="0" animBg="1"/>
      <p:bldP spid="13" grpId="0" animBg="1"/>
      <p:bldP spid="19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2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516" y="0"/>
            <a:ext cx="12471399" cy="6859270"/>
          </a:xfrm>
          <a:prstGeom prst="rect">
            <a:avLst/>
          </a:prstGeom>
        </p:spPr>
      </p:pic>
      <p:grpSp>
        <p:nvGrpSpPr>
          <p:cNvPr id="55" name="Группа 54"/>
          <p:cNvGrpSpPr/>
          <p:nvPr/>
        </p:nvGrpSpPr>
        <p:grpSpPr>
          <a:xfrm>
            <a:off x="4587240" y="1432472"/>
            <a:ext cx="3017520" cy="783771"/>
            <a:chOff x="215900" y="1005568"/>
            <a:chExt cx="3292930" cy="783771"/>
          </a:xfrm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56" name="Скругленный прямоугольник 55"/>
            <p:cNvSpPr/>
            <p:nvPr/>
          </p:nvSpPr>
          <p:spPr>
            <a:xfrm>
              <a:off x="215900" y="1005568"/>
              <a:ext cx="3292929" cy="783771"/>
            </a:xfrm>
            <a:prstGeom prst="round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215900" y="1197398"/>
              <a:ext cx="3292930" cy="400110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 err="1" smtClean="0">
                  <a:solidFill>
                    <a:schemeClr val="bg1"/>
                  </a:solidFill>
                </a:rPr>
                <a:t>Müştəriləri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 say</a:t>
              </a:r>
              <a:r>
                <a:rPr lang="az-Latn-AZ" sz="2000" b="1" dirty="0" smtClean="0">
                  <a:solidFill>
                    <a:schemeClr val="bg1"/>
                  </a:solidFill>
                </a:rPr>
                <a:t>ı: 1500+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3995824" y="3196108"/>
            <a:ext cx="4200353" cy="783771"/>
            <a:chOff x="215900" y="1005568"/>
            <a:chExt cx="3292930" cy="783771"/>
          </a:xfrm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215900" y="1005568"/>
              <a:ext cx="3292929" cy="783771"/>
            </a:xfrm>
            <a:prstGeom prst="round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215900" y="1197398"/>
              <a:ext cx="3292930" cy="400110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z-Latn-AZ" sz="2000" b="1" dirty="0" smtClean="0">
                  <a:solidFill>
                    <a:schemeClr val="bg1"/>
                  </a:solidFill>
                </a:rPr>
                <a:t>İcra edilmiş layihələrimiz: 2000+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3995824" y="5151575"/>
            <a:ext cx="4200353" cy="783771"/>
            <a:chOff x="215900" y="1005568"/>
            <a:chExt cx="3292930" cy="783771"/>
          </a:xfrm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7" name="Скругленный прямоугольник 46"/>
            <p:cNvSpPr/>
            <p:nvPr/>
          </p:nvSpPr>
          <p:spPr>
            <a:xfrm>
              <a:off x="215900" y="1005568"/>
              <a:ext cx="3292929" cy="783771"/>
            </a:xfrm>
            <a:prstGeom prst="round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215900" y="1197398"/>
              <a:ext cx="3292930" cy="400110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az-Latn-AZ" sz="2000" b="1" dirty="0" smtClean="0">
                  <a:solidFill>
                    <a:schemeClr val="bg1"/>
                  </a:solidFill>
                </a:rPr>
                <a:t>Davam edən layihələrimiz: 1000+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436" y="685528"/>
            <a:ext cx="817128" cy="59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518" y="4404631"/>
            <a:ext cx="602964" cy="6029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647" y="2420645"/>
            <a:ext cx="562707" cy="66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376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57" y="0"/>
            <a:ext cx="12189743" cy="6858000"/>
          </a:xfrm>
          <a:prstGeom prst="rect">
            <a:avLst/>
          </a:prstGeom>
          <a:solidFill>
            <a:srgbClr val="197BBD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625360" y="1023649"/>
            <a:ext cx="941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z-Latn-AZ" b="1" dirty="0" smtClean="0">
                <a:solidFill>
                  <a:schemeClr val="bg1"/>
                </a:solidFill>
              </a:rPr>
              <a:t>Niyə biz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705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2192000" cy="580571"/>
          </a:xfrm>
          <a:prstGeom prst="rect">
            <a:avLst/>
          </a:prstGeom>
          <a:solidFill>
            <a:srgbClr val="197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" y="0"/>
            <a:ext cx="12187486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56972" y="3164098"/>
            <a:ext cx="76780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z-Latn-AZ" sz="3600" b="1" dirty="0">
                <a:solidFill>
                  <a:srgbClr val="197BBD"/>
                </a:solidFill>
                <a:latin typeface="Helvetica" panose="020B0604020202030204" pitchFamily="34" charset="0"/>
              </a:rPr>
              <a:t>Diqqətinizə görə </a:t>
            </a:r>
            <a:endParaRPr lang="en-US" sz="3600" b="1" dirty="0" smtClean="0">
              <a:solidFill>
                <a:srgbClr val="197BBD"/>
              </a:solidFill>
              <a:latin typeface="Helvetica" panose="020B0604020202030204" pitchFamily="34" charset="0"/>
            </a:endParaRPr>
          </a:p>
          <a:p>
            <a:pPr algn="ctr"/>
            <a:r>
              <a:rPr lang="az-Latn-AZ" sz="3600" b="1" dirty="0" smtClean="0">
                <a:solidFill>
                  <a:srgbClr val="197BBD"/>
                </a:solidFill>
                <a:latin typeface="Helvetica" panose="020B0604020202030204" pitchFamily="34" charset="0"/>
              </a:rPr>
              <a:t>təşəkkür </a:t>
            </a:r>
            <a:r>
              <a:rPr lang="az-Latn-AZ" sz="3600" b="1" dirty="0">
                <a:solidFill>
                  <a:srgbClr val="197BBD"/>
                </a:solidFill>
                <a:latin typeface="Helvetica" panose="020B0604020202030204" pitchFamily="34" charset="0"/>
              </a:rPr>
              <a:t>edirik!</a:t>
            </a:r>
            <a:endParaRPr lang="az-Latn-AZ" sz="3600" b="1" dirty="0" smtClean="0">
              <a:solidFill>
                <a:srgbClr val="197BBD"/>
              </a:solidFill>
              <a:latin typeface="Helvetica" panose="020B06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0554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539</TotalTime>
  <Words>384</Words>
  <Application>Microsoft Office PowerPoint</Application>
  <PresentationFormat>Широкоэкранный</PresentationFormat>
  <Paragraphs>53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Helvetica</vt:lpstr>
      <vt:lpstr>Helvetica </vt:lpstr>
      <vt:lpstr>Helvetica bold</vt:lpstr>
      <vt:lpstr>Helvetica Neue</vt:lpstr>
      <vt:lpstr>Poppins Bold</vt:lpstr>
      <vt:lpstr>Poppins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Ulvi Mammadov</cp:lastModifiedBy>
  <cp:revision>50</cp:revision>
  <dcterms:created xsi:type="dcterms:W3CDTF">2026-03-01T20:50:52Z</dcterms:created>
  <dcterms:modified xsi:type="dcterms:W3CDTF">2026-04-23T11:41:56Z</dcterms:modified>
</cp:coreProperties>
</file>